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853"/>
  </p:normalViewPr>
  <p:slideViewPr>
    <p:cSldViewPr snapToGrid="0" showGuides="1">
      <p:cViewPr>
        <p:scale>
          <a:sx n="132" d="100"/>
          <a:sy n="132" d="100"/>
        </p:scale>
        <p:origin x="1456" y="14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2814963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103225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1769668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3017388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170541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371021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407342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187141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3735682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1570685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9ACE1BD-B027-CB4E-8A34-3E9302289933}" type="datetimeFigureOut">
              <a:rPr kumimoji="1" lang="ja-JP" altLang="en-US" smtClean="0"/>
              <a:t>2025/6/19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1900746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9ACE1BD-B027-CB4E-8A34-3E9302289933}" type="datetimeFigureOut">
              <a:rPr kumimoji="1" lang="ja-JP" altLang="en-US" smtClean="0"/>
              <a:t>2025/6/19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2FADE30-3883-CD49-8B83-8F3906BF5255}" type="slidenum">
              <a:rPr kumimoji="1" lang="ja-JP" altLang="en-US" smtClean="0"/>
              <a:t>‹#›</a:t>
            </a:fld>
            <a:endParaRPr kumimoji="1" lang="ja-JP" altLang="en-US"/>
          </a:p>
        </p:txBody>
      </p:sp>
    </p:spTree>
    <p:extLst>
      <p:ext uri="{BB962C8B-B14F-4D97-AF65-F5344CB8AC3E}">
        <p14:creationId xmlns:p14="http://schemas.microsoft.com/office/powerpoint/2010/main" val="3423392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5D4692F5-988E-6FC7-EA48-C9763B810537}"/>
              </a:ext>
            </a:extLst>
          </p:cNvPr>
          <p:cNvSpPr txBox="1"/>
          <p:nvPr/>
        </p:nvSpPr>
        <p:spPr>
          <a:xfrm>
            <a:off x="1675052" y="130723"/>
            <a:ext cx="3432628" cy="461665"/>
          </a:xfrm>
          <a:prstGeom prst="rect">
            <a:avLst/>
          </a:prstGeom>
          <a:noFill/>
        </p:spPr>
        <p:txBody>
          <a:bodyPr wrap="square">
            <a:spAutoFit/>
          </a:bodyPr>
          <a:lstStyle/>
          <a:p>
            <a:pPr algn="ctr"/>
            <a:r>
              <a:rPr lang="ja-JP" altLang="en-US" sz="2400" b="1" i="0">
                <a:solidFill>
                  <a:srgbClr val="222222"/>
                </a:solidFill>
                <a:effectLst/>
                <a:latin typeface="Meiryo" panose="020B0604030504040204" pitchFamily="34" charset="-128"/>
                <a:ea typeface="Meiryo" panose="020B0604030504040204" pitchFamily="34" charset="-128"/>
              </a:rPr>
              <a:t>キャタピラー教習所の</a:t>
            </a:r>
            <a:endParaRPr lang="ja-JP" altLang="en-US" sz="2400" b="1">
              <a:latin typeface="Meiryo" panose="020B0604030504040204" pitchFamily="34" charset="-128"/>
              <a:ea typeface="Meiryo" panose="020B0604030504040204" pitchFamily="34" charset="-128"/>
            </a:endParaRPr>
          </a:p>
        </p:txBody>
      </p:sp>
      <p:grpSp>
        <p:nvGrpSpPr>
          <p:cNvPr id="5" name="グループ化 4">
            <a:extLst>
              <a:ext uri="{FF2B5EF4-FFF2-40B4-BE49-F238E27FC236}">
                <a16:creationId xmlns:a16="http://schemas.microsoft.com/office/drawing/2014/main" id="{DBF1FBA6-80D3-0523-96B1-059F6F205730}"/>
              </a:ext>
            </a:extLst>
          </p:cNvPr>
          <p:cNvGrpSpPr/>
          <p:nvPr/>
        </p:nvGrpSpPr>
        <p:grpSpPr>
          <a:xfrm>
            <a:off x="1056800" y="587502"/>
            <a:ext cx="4669133" cy="1867313"/>
            <a:chOff x="716888" y="674075"/>
            <a:chExt cx="5446485" cy="2178196"/>
          </a:xfrm>
        </p:grpSpPr>
        <p:sp>
          <p:nvSpPr>
            <p:cNvPr id="6" name="正方形/長方形 5">
              <a:extLst>
                <a:ext uri="{FF2B5EF4-FFF2-40B4-BE49-F238E27FC236}">
                  <a16:creationId xmlns:a16="http://schemas.microsoft.com/office/drawing/2014/main" id="{36115CC4-DB43-06DC-483F-F8364669F9E4}"/>
                </a:ext>
              </a:extLst>
            </p:cNvPr>
            <p:cNvSpPr/>
            <p:nvPr userDrawn="1"/>
          </p:nvSpPr>
          <p:spPr>
            <a:xfrm>
              <a:off x="716888" y="2030471"/>
              <a:ext cx="5446485" cy="76622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964016E5-0640-4711-4F88-0DEB62BE9580}"/>
                </a:ext>
              </a:extLst>
            </p:cNvPr>
            <p:cNvSpPr/>
            <p:nvPr userDrawn="1"/>
          </p:nvSpPr>
          <p:spPr>
            <a:xfrm>
              <a:off x="716888" y="674075"/>
              <a:ext cx="5446485" cy="1356396"/>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8" name="テキスト ボックス 7">
              <a:extLst>
                <a:ext uri="{FF2B5EF4-FFF2-40B4-BE49-F238E27FC236}">
                  <a16:creationId xmlns:a16="http://schemas.microsoft.com/office/drawing/2014/main" id="{28AAD79D-4E84-F010-AB22-7C7EDEFC1B60}"/>
                </a:ext>
              </a:extLst>
            </p:cNvPr>
            <p:cNvSpPr txBox="1"/>
            <p:nvPr userDrawn="1"/>
          </p:nvSpPr>
          <p:spPr>
            <a:xfrm>
              <a:off x="791957" y="1006243"/>
              <a:ext cx="5341256" cy="969347"/>
            </a:xfrm>
            <a:prstGeom prst="rect">
              <a:avLst/>
            </a:prstGeom>
            <a:noFill/>
          </p:spPr>
          <p:txBody>
            <a:bodyPr wrap="square">
              <a:spAutoFit/>
            </a:bodyPr>
            <a:lstStyle/>
            <a:p>
              <a:pPr algn="ctr"/>
              <a:r>
                <a:rPr lang="ja-JP" altLang="en-US" sz="4800" b="1" i="0">
                  <a:solidFill>
                    <a:srgbClr val="222222"/>
                  </a:solidFill>
                  <a:effectLst/>
                  <a:latin typeface="Meiryo" panose="020B0604030504040204" pitchFamily="34" charset="-128"/>
                  <a:ea typeface="Meiryo" panose="020B0604030504040204" pitchFamily="34" charset="-128"/>
                </a:rPr>
                <a:t>石綿調査者講習</a:t>
              </a:r>
              <a:endParaRPr lang="ja-JP" altLang="en-US" sz="4800" b="1">
                <a:latin typeface="Meiryo" panose="020B0604030504040204" pitchFamily="34" charset="-128"/>
                <a:ea typeface="Meiryo" panose="020B0604030504040204" pitchFamily="34" charset="-128"/>
              </a:endParaRPr>
            </a:p>
          </p:txBody>
        </p:sp>
        <p:sp>
          <p:nvSpPr>
            <p:cNvPr id="9" name="テキスト ボックス 8">
              <a:extLst>
                <a:ext uri="{FF2B5EF4-FFF2-40B4-BE49-F238E27FC236}">
                  <a16:creationId xmlns:a16="http://schemas.microsoft.com/office/drawing/2014/main" id="{A47A08F7-3CFE-17C5-F372-8C6E6BCD7E5D}"/>
                </a:ext>
              </a:extLst>
            </p:cNvPr>
            <p:cNvSpPr txBox="1"/>
            <p:nvPr userDrawn="1"/>
          </p:nvSpPr>
          <p:spPr>
            <a:xfrm>
              <a:off x="836631" y="2421450"/>
              <a:ext cx="5206999" cy="430821"/>
            </a:xfrm>
            <a:prstGeom prst="rect">
              <a:avLst/>
            </a:prstGeom>
            <a:noFill/>
          </p:spPr>
          <p:txBody>
            <a:bodyPr wrap="square">
              <a:spAutoFit/>
            </a:bodyPr>
            <a:lstStyle/>
            <a:p>
              <a:pPr algn="ctr"/>
              <a:r>
                <a:rPr lang="ja-JP" altLang="en-US" b="1">
                  <a:solidFill>
                    <a:schemeClr val="bg1"/>
                  </a:solidFill>
                  <a:latin typeface="Meiryo" panose="020B0604030504040204" pitchFamily="34" charset="-128"/>
                  <a:ea typeface="Meiryo" panose="020B0604030504040204" pitchFamily="34" charset="-128"/>
                </a:rPr>
                <a:t>工作物石綿調査者講習</a:t>
              </a:r>
            </a:p>
          </p:txBody>
        </p:sp>
      </p:grpSp>
      <p:sp>
        <p:nvSpPr>
          <p:cNvPr id="24" name="テキスト ボックス 23">
            <a:extLst>
              <a:ext uri="{FF2B5EF4-FFF2-40B4-BE49-F238E27FC236}">
                <a16:creationId xmlns:a16="http://schemas.microsoft.com/office/drawing/2014/main" id="{1AC3CD77-2AE4-50A5-AF45-0A52B473AC51}"/>
              </a:ext>
            </a:extLst>
          </p:cNvPr>
          <p:cNvSpPr txBox="1"/>
          <p:nvPr/>
        </p:nvSpPr>
        <p:spPr>
          <a:xfrm>
            <a:off x="1159453" y="1767846"/>
            <a:ext cx="4463828" cy="369332"/>
          </a:xfrm>
          <a:prstGeom prst="rect">
            <a:avLst/>
          </a:prstGeom>
          <a:noFill/>
        </p:spPr>
        <p:txBody>
          <a:bodyPr wrap="square">
            <a:spAutoFit/>
          </a:bodyPr>
          <a:lstStyle/>
          <a:p>
            <a:pPr algn="ctr"/>
            <a:r>
              <a:rPr lang="ja-JP" altLang="en-US" b="1">
                <a:solidFill>
                  <a:schemeClr val="bg1"/>
                </a:solidFill>
                <a:latin typeface="Meiryo" panose="020B0604030504040204" pitchFamily="34" charset="-128"/>
                <a:ea typeface="Meiryo" panose="020B0604030504040204" pitchFamily="34" charset="-128"/>
              </a:rPr>
              <a:t>建築物石綿含有建材調査者（一般）</a:t>
            </a:r>
          </a:p>
        </p:txBody>
      </p:sp>
      <p:grpSp>
        <p:nvGrpSpPr>
          <p:cNvPr id="26" name="グループ化 25">
            <a:extLst>
              <a:ext uri="{FF2B5EF4-FFF2-40B4-BE49-F238E27FC236}">
                <a16:creationId xmlns:a16="http://schemas.microsoft.com/office/drawing/2014/main" id="{D9B653D3-5202-5C08-8773-06AAC02C6F81}"/>
              </a:ext>
            </a:extLst>
          </p:cNvPr>
          <p:cNvGrpSpPr/>
          <p:nvPr/>
        </p:nvGrpSpPr>
        <p:grpSpPr>
          <a:xfrm>
            <a:off x="1560433" y="2866181"/>
            <a:ext cx="3661867" cy="2134031"/>
            <a:chOff x="1609197" y="3793415"/>
            <a:chExt cx="3661867" cy="2134031"/>
          </a:xfrm>
        </p:grpSpPr>
        <p:sp>
          <p:nvSpPr>
            <p:cNvPr id="27" name="円/楕円 26">
              <a:extLst>
                <a:ext uri="{FF2B5EF4-FFF2-40B4-BE49-F238E27FC236}">
                  <a16:creationId xmlns:a16="http://schemas.microsoft.com/office/drawing/2014/main" id="{41591029-00E4-B93E-42B8-34896407CDB9}"/>
                </a:ext>
              </a:extLst>
            </p:cNvPr>
            <p:cNvSpPr/>
            <p:nvPr userDrawn="1"/>
          </p:nvSpPr>
          <p:spPr>
            <a:xfrm>
              <a:off x="2373115" y="3793415"/>
              <a:ext cx="2134031" cy="2134031"/>
            </a:xfrm>
            <a:prstGeom prst="ellipse">
              <a:avLst/>
            </a:prstGeom>
            <a:solidFill>
              <a:schemeClr val="accent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D3C144AB-B565-6826-54F5-987F2AAECF57}"/>
                </a:ext>
              </a:extLst>
            </p:cNvPr>
            <p:cNvSpPr txBox="1"/>
            <p:nvPr userDrawn="1"/>
          </p:nvSpPr>
          <p:spPr>
            <a:xfrm>
              <a:off x="2597937" y="4015821"/>
              <a:ext cx="1713668" cy="584775"/>
            </a:xfrm>
            <a:prstGeom prst="rect">
              <a:avLst/>
            </a:prstGeom>
            <a:noFill/>
          </p:spPr>
          <p:txBody>
            <a:bodyPr wrap="square">
              <a:spAutoFit/>
            </a:bodyPr>
            <a:lstStyle/>
            <a:p>
              <a:pPr algn="ctr"/>
              <a:r>
                <a:rPr lang="ja-JP" altLang="en-US" sz="1600" b="1" i="0">
                  <a:solidFill>
                    <a:schemeClr val="bg1"/>
                  </a:solidFill>
                  <a:effectLst/>
                  <a:latin typeface="Meiryo" panose="020B0604030504040204" pitchFamily="34" charset="-128"/>
                  <a:ea typeface="Meiryo" panose="020B0604030504040204" pitchFamily="34" charset="-128"/>
                </a:rPr>
                <a:t>解体</a:t>
              </a:r>
              <a:r>
                <a:rPr lang="en-US" altLang="ja-JP" sz="1600" b="1" i="0" dirty="0">
                  <a:solidFill>
                    <a:schemeClr val="bg1"/>
                  </a:solidFill>
                  <a:effectLst/>
                  <a:latin typeface="Meiryo" panose="020B0604030504040204" pitchFamily="34" charset="-128"/>
                  <a:ea typeface="Meiryo" panose="020B0604030504040204" pitchFamily="34" charset="-128"/>
                </a:rPr>
                <a:t>/</a:t>
              </a:r>
              <a:r>
                <a:rPr lang="ja-JP" altLang="en-US" sz="1600" b="1" i="0">
                  <a:solidFill>
                    <a:schemeClr val="bg1"/>
                  </a:solidFill>
                  <a:effectLst/>
                  <a:latin typeface="Meiryo" panose="020B0604030504040204" pitchFamily="34" charset="-128"/>
                  <a:ea typeface="Meiryo" panose="020B0604030504040204" pitchFamily="34" charset="-128"/>
                </a:rPr>
                <a:t>改修工事施工業者義務</a:t>
              </a:r>
              <a:endParaRPr lang="ja-JP" altLang="en-US" sz="1600" b="1">
                <a:solidFill>
                  <a:schemeClr val="bg1"/>
                </a:solidFill>
                <a:latin typeface="Meiryo" panose="020B0604030504040204" pitchFamily="34" charset="-128"/>
                <a:ea typeface="Meiryo" panose="020B0604030504040204" pitchFamily="34" charset="-128"/>
              </a:endParaRPr>
            </a:p>
          </p:txBody>
        </p:sp>
        <p:sp>
          <p:nvSpPr>
            <p:cNvPr id="29" name="テキスト ボックス 28">
              <a:extLst>
                <a:ext uri="{FF2B5EF4-FFF2-40B4-BE49-F238E27FC236}">
                  <a16:creationId xmlns:a16="http://schemas.microsoft.com/office/drawing/2014/main" id="{D87F0493-E695-687B-D8D1-EEF51E8C1AD0}"/>
                </a:ext>
              </a:extLst>
            </p:cNvPr>
            <p:cNvSpPr txBox="1"/>
            <p:nvPr userDrawn="1"/>
          </p:nvSpPr>
          <p:spPr>
            <a:xfrm>
              <a:off x="2758112" y="5131766"/>
              <a:ext cx="1393319" cy="769441"/>
            </a:xfrm>
            <a:prstGeom prst="rect">
              <a:avLst/>
            </a:prstGeom>
            <a:noFill/>
          </p:spPr>
          <p:txBody>
            <a:bodyPr wrap="square">
              <a:spAutoFit/>
            </a:bodyPr>
            <a:lstStyle/>
            <a:p>
              <a:pPr algn="ctr"/>
              <a:r>
                <a:rPr lang="en-US" altLang="ja-JP" sz="1600" b="1" i="0" dirty="0">
                  <a:solidFill>
                    <a:schemeClr val="bg1"/>
                  </a:solidFill>
                  <a:effectLst/>
                  <a:latin typeface="Meiryo" panose="020B0604030504040204" pitchFamily="34" charset="-128"/>
                  <a:ea typeface="Meiryo" panose="020B0604030504040204" pitchFamily="34" charset="-128"/>
                </a:rPr>
                <a:t>2022</a:t>
              </a:r>
              <a:r>
                <a:rPr lang="ja-JP" altLang="en-US" sz="1600" b="1" i="0">
                  <a:solidFill>
                    <a:schemeClr val="bg1"/>
                  </a:solidFill>
                  <a:effectLst/>
                  <a:latin typeface="Meiryo" panose="020B0604030504040204" pitchFamily="34" charset="-128"/>
                  <a:ea typeface="Meiryo" panose="020B0604030504040204" pitchFamily="34" charset="-128"/>
                </a:rPr>
                <a:t>年４月</a:t>
              </a:r>
              <a:endParaRPr lang="en-US" altLang="ja-JP" sz="1600" b="1" i="0" dirty="0">
                <a:solidFill>
                  <a:schemeClr val="bg1"/>
                </a:solidFill>
                <a:effectLst/>
                <a:latin typeface="Meiryo" panose="020B0604030504040204" pitchFamily="34" charset="-128"/>
                <a:ea typeface="Meiryo" panose="020B0604030504040204" pitchFamily="34" charset="-128"/>
              </a:endParaRPr>
            </a:p>
            <a:p>
              <a:pPr algn="ctr"/>
              <a:r>
                <a:rPr lang="ja-JP" altLang="en-US" sz="1200" b="1" i="0">
                  <a:solidFill>
                    <a:schemeClr val="bg1"/>
                  </a:solidFill>
                  <a:effectLst/>
                  <a:latin typeface="Meiryo" panose="020B0604030504040204" pitchFamily="34" charset="-128"/>
                  <a:ea typeface="Meiryo" panose="020B0604030504040204" pitchFamily="34" charset="-128"/>
                </a:rPr>
                <a:t>から</a:t>
              </a:r>
              <a:endParaRPr lang="en-US" altLang="ja-JP" sz="1200" b="1" i="0" dirty="0">
                <a:solidFill>
                  <a:schemeClr val="bg1"/>
                </a:solidFill>
                <a:effectLst/>
                <a:latin typeface="Meiryo" panose="020B0604030504040204" pitchFamily="34" charset="-128"/>
                <a:ea typeface="Meiryo" panose="020B0604030504040204" pitchFamily="34" charset="-128"/>
              </a:endParaRPr>
            </a:p>
            <a:p>
              <a:pPr algn="ctr"/>
              <a:r>
                <a:rPr lang="ja-JP" altLang="en-US" sz="1600" b="1" i="0">
                  <a:solidFill>
                    <a:schemeClr val="bg1"/>
                  </a:solidFill>
                  <a:effectLst/>
                  <a:latin typeface="Meiryo" panose="020B0604030504040204" pitchFamily="34" charset="-128"/>
                  <a:ea typeface="Meiryo" panose="020B0604030504040204" pitchFamily="34" charset="-128"/>
                </a:rPr>
                <a:t>義務化</a:t>
              </a:r>
              <a:endParaRPr lang="ja-JP" altLang="en-US" sz="1600" b="1">
                <a:solidFill>
                  <a:schemeClr val="bg1"/>
                </a:solidFill>
                <a:latin typeface="Meiryo" panose="020B0604030504040204" pitchFamily="34" charset="-128"/>
                <a:ea typeface="Meiryo" panose="020B0604030504040204" pitchFamily="34" charset="-128"/>
              </a:endParaRPr>
            </a:p>
          </p:txBody>
        </p:sp>
        <p:sp>
          <p:nvSpPr>
            <p:cNvPr id="30" name="テキスト ボックス 29">
              <a:extLst>
                <a:ext uri="{FF2B5EF4-FFF2-40B4-BE49-F238E27FC236}">
                  <a16:creationId xmlns:a16="http://schemas.microsoft.com/office/drawing/2014/main" id="{00894BFA-7E21-B63C-5050-1F77F9EC311B}"/>
                </a:ext>
              </a:extLst>
            </p:cNvPr>
            <p:cNvSpPr txBox="1"/>
            <p:nvPr userDrawn="1"/>
          </p:nvSpPr>
          <p:spPr>
            <a:xfrm>
              <a:off x="1609197" y="4589672"/>
              <a:ext cx="3661867" cy="492443"/>
            </a:xfrm>
            <a:prstGeom prst="rect">
              <a:avLst/>
            </a:prstGeom>
            <a:solidFill>
              <a:srgbClr val="FF0000"/>
            </a:solidFill>
            <a:ln w="28575">
              <a:solidFill>
                <a:schemeClr val="bg1"/>
              </a:solidFill>
            </a:ln>
          </p:spPr>
          <p:txBody>
            <a:bodyPr wrap="square">
              <a:spAutoFit/>
            </a:bodyPr>
            <a:lstStyle/>
            <a:p>
              <a:pPr algn="ctr"/>
              <a:r>
                <a:rPr lang="ja-JP" altLang="en-US" sz="1400" b="1" i="0">
                  <a:solidFill>
                    <a:schemeClr val="bg1"/>
                  </a:solidFill>
                  <a:effectLst/>
                  <a:latin typeface="Meiryo" panose="020B0604030504040204" pitchFamily="34" charset="-128"/>
                  <a:ea typeface="Meiryo" panose="020B0604030504040204" pitchFamily="34" charset="-128"/>
                </a:rPr>
                <a:t>解体</a:t>
              </a:r>
              <a:r>
                <a:rPr lang="en-US" altLang="ja-JP" sz="1400" b="1" i="0" dirty="0">
                  <a:solidFill>
                    <a:schemeClr val="bg1"/>
                  </a:solidFill>
                  <a:effectLst/>
                  <a:latin typeface="Meiryo" panose="020B0604030504040204" pitchFamily="34" charset="-128"/>
                  <a:ea typeface="Meiryo" panose="020B0604030504040204" pitchFamily="34" charset="-128"/>
                </a:rPr>
                <a:t>/</a:t>
              </a:r>
              <a:r>
                <a:rPr lang="ja-JP" altLang="en-US" sz="1400" b="1" i="0">
                  <a:solidFill>
                    <a:schemeClr val="bg1"/>
                  </a:solidFill>
                  <a:effectLst/>
                  <a:latin typeface="Meiryo" panose="020B0604030504040204" pitchFamily="34" charset="-128"/>
                  <a:ea typeface="Meiryo" panose="020B0604030504040204" pitchFamily="34" charset="-128"/>
                </a:rPr>
                <a:t>改修工事の施工業者義務</a:t>
              </a:r>
              <a:endParaRPr lang="en-US" altLang="ja-JP" sz="1400" b="1" i="0" dirty="0">
                <a:solidFill>
                  <a:schemeClr val="bg1"/>
                </a:solidFill>
                <a:effectLst/>
                <a:latin typeface="Meiryo" panose="020B0604030504040204" pitchFamily="34" charset="-128"/>
                <a:ea typeface="Meiryo" panose="020B0604030504040204" pitchFamily="34"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200" b="0" i="0">
                  <a:solidFill>
                    <a:schemeClr val="bg1"/>
                  </a:solidFill>
                  <a:effectLst/>
                  <a:latin typeface="Meiryo" panose="020B0604030504040204" pitchFamily="34" charset="-128"/>
                  <a:ea typeface="Meiryo" panose="020B0604030504040204" pitchFamily="34" charset="-128"/>
                </a:rPr>
                <a:t>石綿等使用有無事前調査の結果報告と届出</a:t>
              </a:r>
              <a:endParaRPr lang="ja-JP" altLang="en-US" sz="1200" b="0">
                <a:solidFill>
                  <a:schemeClr val="bg1"/>
                </a:solidFill>
                <a:latin typeface="Meiryo" panose="020B0604030504040204" pitchFamily="34" charset="-128"/>
                <a:ea typeface="Meiryo" panose="020B0604030504040204" pitchFamily="34" charset="-128"/>
              </a:endParaRPr>
            </a:p>
          </p:txBody>
        </p:sp>
      </p:grpSp>
      <p:grpSp>
        <p:nvGrpSpPr>
          <p:cNvPr id="31" name="グループ化 30">
            <a:extLst>
              <a:ext uri="{FF2B5EF4-FFF2-40B4-BE49-F238E27FC236}">
                <a16:creationId xmlns:a16="http://schemas.microsoft.com/office/drawing/2014/main" id="{FD0E456C-C6ED-69A2-78FB-C104547602F2}"/>
              </a:ext>
            </a:extLst>
          </p:cNvPr>
          <p:cNvGrpSpPr/>
          <p:nvPr/>
        </p:nvGrpSpPr>
        <p:grpSpPr>
          <a:xfrm>
            <a:off x="5056266" y="3397794"/>
            <a:ext cx="955561" cy="955561"/>
            <a:chOff x="184520" y="1739529"/>
            <a:chExt cx="1185248" cy="1185248"/>
          </a:xfrm>
        </p:grpSpPr>
        <p:sp>
          <p:nvSpPr>
            <p:cNvPr id="32" name="円/楕円 31">
              <a:extLst>
                <a:ext uri="{FF2B5EF4-FFF2-40B4-BE49-F238E27FC236}">
                  <a16:creationId xmlns:a16="http://schemas.microsoft.com/office/drawing/2014/main" id="{DF99EE80-1313-53C0-4700-F2F3457F3A1C}"/>
                </a:ext>
              </a:extLst>
            </p:cNvPr>
            <p:cNvSpPr/>
            <p:nvPr userDrawn="1"/>
          </p:nvSpPr>
          <p:spPr>
            <a:xfrm>
              <a:off x="184520" y="1739529"/>
              <a:ext cx="1185248" cy="1185248"/>
            </a:xfrm>
            <a:prstGeom prst="ellipse">
              <a:avLst/>
            </a:prstGeom>
            <a:solidFill>
              <a:srgbClr val="FF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800"/>
            </a:p>
          </p:txBody>
        </p:sp>
        <p:sp>
          <p:nvSpPr>
            <p:cNvPr id="33" name="テキスト ボックス 32">
              <a:extLst>
                <a:ext uri="{FF2B5EF4-FFF2-40B4-BE49-F238E27FC236}">
                  <a16:creationId xmlns:a16="http://schemas.microsoft.com/office/drawing/2014/main" id="{0F58E63F-36BB-0171-3813-A47DD0D3A8C6}"/>
                </a:ext>
              </a:extLst>
            </p:cNvPr>
            <p:cNvSpPr txBox="1"/>
            <p:nvPr userDrawn="1"/>
          </p:nvSpPr>
          <p:spPr>
            <a:xfrm>
              <a:off x="184520" y="2007732"/>
              <a:ext cx="1185248" cy="584775"/>
            </a:xfrm>
            <a:prstGeom prst="rect">
              <a:avLst/>
            </a:prstGeom>
            <a:noFill/>
          </p:spPr>
          <p:txBody>
            <a:bodyPr wrap="square">
              <a:spAutoFit/>
            </a:bodyPr>
            <a:lstStyle/>
            <a:p>
              <a:pPr algn="ctr"/>
              <a:r>
                <a:rPr lang="ja-JP" altLang="en-US" sz="800" b="1" i="0">
                  <a:solidFill>
                    <a:schemeClr val="bg1"/>
                  </a:solidFill>
                  <a:effectLst/>
                  <a:latin typeface="Meiryo" panose="020B0604030504040204" pitchFamily="34" charset="-128"/>
                  <a:ea typeface="Meiryo" panose="020B0604030504040204" pitchFamily="34" charset="-128"/>
                </a:rPr>
                <a:t>石綿の有無に</a:t>
              </a:r>
              <a:endParaRPr lang="en-US" altLang="ja-JP" sz="800" b="1" i="0" dirty="0">
                <a:solidFill>
                  <a:schemeClr val="bg1"/>
                </a:solidFill>
                <a:effectLst/>
                <a:latin typeface="Meiryo" panose="020B0604030504040204" pitchFamily="34" charset="-128"/>
                <a:ea typeface="Meiryo" panose="020B0604030504040204" pitchFamily="34" charset="-128"/>
              </a:endParaRPr>
            </a:p>
            <a:p>
              <a:pPr algn="ctr"/>
              <a:r>
                <a:rPr lang="ja-JP" altLang="en-US" sz="800" b="1" i="0">
                  <a:solidFill>
                    <a:schemeClr val="bg1"/>
                  </a:solidFill>
                  <a:effectLst/>
                  <a:latin typeface="Meiryo" panose="020B0604030504040204" pitchFamily="34" charset="-128"/>
                  <a:ea typeface="Meiryo" panose="020B0604030504040204" pitchFamily="34" charset="-128"/>
                </a:rPr>
                <a:t>かかわらず</a:t>
              </a:r>
              <a:endParaRPr lang="en-US" altLang="ja-JP" sz="800" b="1" i="0" dirty="0">
                <a:solidFill>
                  <a:schemeClr val="bg1"/>
                </a:solidFill>
                <a:effectLst/>
                <a:latin typeface="Meiryo" panose="020B0604030504040204" pitchFamily="34" charset="-128"/>
                <a:ea typeface="Meiryo" panose="020B0604030504040204" pitchFamily="34" charset="-128"/>
              </a:endParaRPr>
            </a:p>
            <a:p>
              <a:pPr algn="ctr"/>
              <a:r>
                <a:rPr lang="ja-JP" altLang="en-US" sz="800" b="1" i="0">
                  <a:solidFill>
                    <a:schemeClr val="bg1"/>
                  </a:solidFill>
                  <a:effectLst/>
                  <a:latin typeface="Meiryo" panose="020B0604030504040204" pitchFamily="34" charset="-128"/>
                  <a:ea typeface="Meiryo" panose="020B0604030504040204" pitchFamily="34" charset="-128"/>
                </a:rPr>
                <a:t>どんな建物にも</a:t>
              </a:r>
              <a:endParaRPr lang="en-US" altLang="ja-JP" sz="800" b="1" i="0" dirty="0">
                <a:solidFill>
                  <a:schemeClr val="bg1"/>
                </a:solidFill>
                <a:effectLst/>
                <a:latin typeface="Meiryo" panose="020B0604030504040204" pitchFamily="34" charset="-128"/>
                <a:ea typeface="Meiryo" panose="020B0604030504040204" pitchFamily="34" charset="-128"/>
              </a:endParaRPr>
            </a:p>
            <a:p>
              <a:pPr algn="ctr"/>
              <a:r>
                <a:rPr lang="ja-JP" altLang="en-US" sz="800" b="1" i="0">
                  <a:solidFill>
                    <a:schemeClr val="bg1"/>
                  </a:solidFill>
                  <a:effectLst/>
                  <a:latin typeface="Meiryo" panose="020B0604030504040204" pitchFamily="34" charset="-128"/>
                  <a:ea typeface="Meiryo" panose="020B0604030504040204" pitchFamily="34" charset="-128"/>
                </a:rPr>
                <a:t>調査が必要</a:t>
              </a:r>
              <a:endParaRPr lang="en-US" altLang="ja-JP" sz="800" b="1" i="0" dirty="0">
                <a:solidFill>
                  <a:schemeClr val="bg1"/>
                </a:solidFill>
                <a:effectLst/>
                <a:latin typeface="Meiryo" panose="020B0604030504040204" pitchFamily="34" charset="-128"/>
                <a:ea typeface="Meiryo" panose="020B0604030504040204" pitchFamily="34" charset="-128"/>
              </a:endParaRPr>
            </a:p>
          </p:txBody>
        </p:sp>
      </p:grpSp>
      <p:sp>
        <p:nvSpPr>
          <p:cNvPr id="34" name="テキスト ボックス 33">
            <a:extLst>
              <a:ext uri="{FF2B5EF4-FFF2-40B4-BE49-F238E27FC236}">
                <a16:creationId xmlns:a16="http://schemas.microsoft.com/office/drawing/2014/main" id="{E991035A-6D7E-983C-7771-B5321AE8C161}"/>
              </a:ext>
            </a:extLst>
          </p:cNvPr>
          <p:cNvSpPr txBox="1"/>
          <p:nvPr/>
        </p:nvSpPr>
        <p:spPr>
          <a:xfrm>
            <a:off x="1045669" y="2503644"/>
            <a:ext cx="4766660" cy="307777"/>
          </a:xfrm>
          <a:prstGeom prst="rect">
            <a:avLst/>
          </a:prstGeom>
          <a:noFill/>
        </p:spPr>
        <p:txBody>
          <a:bodyPr wrap="square">
            <a:spAutoFit/>
          </a:bodyPr>
          <a:lstStyle/>
          <a:p>
            <a:pPr algn="ctr"/>
            <a:r>
              <a:rPr lang="en-US" altLang="ja-JP" sz="1400" b="0" i="0" dirty="0">
                <a:solidFill>
                  <a:srgbClr val="333333"/>
                </a:solidFill>
                <a:effectLst/>
                <a:latin typeface="Meiryo" panose="020B0604030504040204" pitchFamily="34" charset="-128"/>
                <a:ea typeface="Meiryo" panose="020B0604030504040204" pitchFamily="34" charset="-128"/>
              </a:rPr>
              <a:t>2023</a:t>
            </a:r>
            <a:r>
              <a:rPr lang="ja-JP" altLang="en-US" sz="1400" b="0" i="0">
                <a:solidFill>
                  <a:srgbClr val="333333"/>
                </a:solidFill>
                <a:effectLst/>
                <a:latin typeface="Meiryo" panose="020B0604030504040204" pitchFamily="34" charset="-128"/>
                <a:ea typeface="Meiryo" panose="020B0604030504040204" pitchFamily="34" charset="-128"/>
              </a:rPr>
              <a:t>年</a:t>
            </a:r>
            <a:r>
              <a:rPr lang="en-US" altLang="ja-JP" sz="1400" b="0" i="0" dirty="0">
                <a:solidFill>
                  <a:srgbClr val="333333"/>
                </a:solidFill>
                <a:effectLst/>
                <a:latin typeface="Meiryo" panose="020B0604030504040204" pitchFamily="34" charset="-128"/>
                <a:ea typeface="Meiryo" panose="020B0604030504040204" pitchFamily="34" charset="-128"/>
              </a:rPr>
              <a:t>10</a:t>
            </a:r>
            <a:r>
              <a:rPr lang="ja-JP" altLang="en-US" sz="1400" b="0" i="0">
                <a:solidFill>
                  <a:srgbClr val="333333"/>
                </a:solidFill>
                <a:effectLst/>
                <a:latin typeface="Meiryo" panose="020B0604030504040204" pitchFamily="34" charset="-128"/>
                <a:ea typeface="Meiryo" panose="020B0604030504040204" pitchFamily="34" charset="-128"/>
              </a:rPr>
              <a:t>月</a:t>
            </a:r>
            <a:r>
              <a:rPr lang="en-US" altLang="ja-JP" sz="1400" b="0" i="0" dirty="0">
                <a:solidFill>
                  <a:srgbClr val="333333"/>
                </a:solidFill>
                <a:effectLst/>
                <a:latin typeface="Meiryo" panose="020B0604030504040204" pitchFamily="34" charset="-128"/>
                <a:ea typeface="Meiryo" panose="020B0604030504040204" pitchFamily="34" charset="-128"/>
              </a:rPr>
              <a:t>1</a:t>
            </a:r>
            <a:r>
              <a:rPr lang="ja-JP" altLang="en-US" sz="1400" b="0" i="0">
                <a:solidFill>
                  <a:srgbClr val="333333"/>
                </a:solidFill>
                <a:effectLst/>
                <a:latin typeface="Meiryo" panose="020B0604030504040204" pitchFamily="34" charset="-128"/>
                <a:ea typeface="Meiryo" panose="020B0604030504040204" pitchFamily="34" charset="-128"/>
              </a:rPr>
              <a:t>日施行</a:t>
            </a:r>
            <a:r>
              <a:rPr lang="ja-JP" altLang="en-US" sz="1400">
                <a:solidFill>
                  <a:srgbClr val="333333"/>
                </a:solidFill>
                <a:latin typeface="Meiryo" panose="020B0604030504040204" pitchFamily="34" charset="-128"/>
                <a:ea typeface="Meiryo" panose="020B0604030504040204" pitchFamily="34" charset="-128"/>
              </a:rPr>
              <a:t>で</a:t>
            </a:r>
            <a:r>
              <a:rPr lang="ja-JP" altLang="en-US" sz="1400" b="0" i="0">
                <a:solidFill>
                  <a:srgbClr val="333333"/>
                </a:solidFill>
                <a:effectLst/>
                <a:latin typeface="Meiryo" panose="020B0604030504040204" pitchFamily="34" charset="-128"/>
                <a:ea typeface="Meiryo" panose="020B0604030504040204" pitchFamily="34" charset="-128"/>
              </a:rPr>
              <a:t>義務化されている調査者に必要</a:t>
            </a:r>
            <a:endParaRPr lang="ja-JP" altLang="en-US" sz="1400">
              <a:latin typeface="Meiryo" panose="020B0604030504040204" pitchFamily="34" charset="-128"/>
              <a:ea typeface="Meiryo" panose="020B0604030504040204" pitchFamily="34" charset="-128"/>
            </a:endParaRPr>
          </a:p>
        </p:txBody>
      </p:sp>
      <p:sp>
        <p:nvSpPr>
          <p:cNvPr id="35" name="テキスト ボックス 34">
            <a:extLst>
              <a:ext uri="{FF2B5EF4-FFF2-40B4-BE49-F238E27FC236}">
                <a16:creationId xmlns:a16="http://schemas.microsoft.com/office/drawing/2014/main" id="{6525C207-6A4C-B8D4-D36B-4363E2244463}"/>
              </a:ext>
            </a:extLst>
          </p:cNvPr>
          <p:cNvSpPr txBox="1"/>
          <p:nvPr/>
        </p:nvSpPr>
        <p:spPr>
          <a:xfrm>
            <a:off x="430688" y="5112398"/>
            <a:ext cx="5996623" cy="461665"/>
          </a:xfrm>
          <a:prstGeom prst="rect">
            <a:avLst/>
          </a:prstGeom>
          <a:noFill/>
        </p:spPr>
        <p:txBody>
          <a:bodyPr wrap="square">
            <a:spAutoFit/>
          </a:bodyPr>
          <a:lstStyle/>
          <a:p>
            <a:pPr algn="ctr"/>
            <a:r>
              <a:rPr lang="ja-JP" altLang="en-US" sz="1200" b="0" i="0">
                <a:solidFill>
                  <a:srgbClr val="333333"/>
                </a:solidFill>
                <a:effectLst/>
                <a:latin typeface="Meiryo" panose="020B0604030504040204" pitchFamily="34" charset="-128"/>
                <a:ea typeface="Meiryo" panose="020B0604030504040204" pitchFamily="34" charset="-128"/>
              </a:rPr>
              <a:t>前調査実施には建築物石綿含有建材調査者が行うことが義務付</a:t>
            </a:r>
            <a:endParaRPr lang="en-US" altLang="ja-JP" sz="1200" b="0" i="0" dirty="0">
              <a:solidFill>
                <a:srgbClr val="333333"/>
              </a:solidFill>
              <a:effectLst/>
              <a:latin typeface="Meiryo" panose="020B0604030504040204" pitchFamily="34" charset="-128"/>
              <a:ea typeface="Meiryo" panose="020B0604030504040204" pitchFamily="34" charset="-128"/>
            </a:endParaRPr>
          </a:p>
          <a:p>
            <a:pPr algn="ctr"/>
            <a:r>
              <a:rPr lang="ja-JP" altLang="en-US" sz="1200" b="0" i="0">
                <a:solidFill>
                  <a:srgbClr val="333333"/>
                </a:solidFill>
                <a:effectLst/>
                <a:latin typeface="Meiryo" panose="020B0604030504040204" pitchFamily="34" charset="-128"/>
                <a:ea typeface="Meiryo" panose="020B0604030504040204" pitchFamily="34" charset="-128"/>
              </a:rPr>
              <a:t>調査者は本講習を受講し修了考査に合格する必要</a:t>
            </a:r>
            <a:endParaRPr lang="ja-JP" altLang="en-US" sz="1200">
              <a:latin typeface="Meiryo" panose="020B0604030504040204" pitchFamily="34" charset="-128"/>
              <a:ea typeface="Meiryo" panose="020B0604030504040204" pitchFamily="34" charset="-128"/>
            </a:endParaRPr>
          </a:p>
        </p:txBody>
      </p:sp>
      <p:sp>
        <p:nvSpPr>
          <p:cNvPr id="36" name="テキスト ボックス 35">
            <a:extLst>
              <a:ext uri="{FF2B5EF4-FFF2-40B4-BE49-F238E27FC236}">
                <a16:creationId xmlns:a16="http://schemas.microsoft.com/office/drawing/2014/main" id="{BDAA917E-6D74-230A-75DF-FC754F7DD266}"/>
              </a:ext>
            </a:extLst>
          </p:cNvPr>
          <p:cNvSpPr txBox="1"/>
          <p:nvPr/>
        </p:nvSpPr>
        <p:spPr>
          <a:xfrm>
            <a:off x="473417" y="5570958"/>
            <a:ext cx="5996623" cy="661720"/>
          </a:xfrm>
          <a:prstGeom prst="rect">
            <a:avLst/>
          </a:prstGeom>
          <a:noFill/>
        </p:spPr>
        <p:txBody>
          <a:bodyPr wrap="square">
            <a:spAutoFit/>
          </a:bodyPr>
          <a:lstStyle/>
          <a:p>
            <a:pPr algn="ctr"/>
            <a:r>
              <a:rPr lang="ja-JP" altLang="en-US" sz="900" b="0" i="0">
                <a:solidFill>
                  <a:srgbClr val="333333"/>
                </a:solidFill>
                <a:effectLst/>
                <a:latin typeface="Meiryo" panose="020B0604030504040204" pitchFamily="34" charset="-128"/>
                <a:ea typeface="Meiryo" panose="020B0604030504040204" pitchFamily="34" charset="-128"/>
              </a:rPr>
              <a:t>＜受講資格＞</a:t>
            </a:r>
            <a:endParaRPr lang="en-US" altLang="ja-JP" sz="900" b="0" i="0" dirty="0">
              <a:solidFill>
                <a:srgbClr val="333333"/>
              </a:solidFill>
              <a:effectLst/>
              <a:latin typeface="Meiryo" panose="020B0604030504040204" pitchFamily="34" charset="-128"/>
              <a:ea typeface="Meiryo" panose="020B0604030504040204" pitchFamily="34" charset="-128"/>
            </a:endParaRPr>
          </a:p>
          <a:p>
            <a:pPr algn="ctr"/>
            <a:r>
              <a:rPr lang="ja-JP" altLang="en-US" sz="1200" b="1" i="0">
                <a:solidFill>
                  <a:srgbClr val="333333"/>
                </a:solidFill>
                <a:effectLst/>
                <a:latin typeface="Meiryo" panose="020B0604030504040204" pitchFamily="34" charset="-128"/>
                <a:ea typeface="Meiryo" panose="020B0604030504040204" pitchFamily="34" charset="-128"/>
              </a:rPr>
              <a:t>石緯作業主任者技能講習修了者</a:t>
            </a:r>
            <a:endParaRPr lang="en-US" altLang="ja-JP" sz="1200" b="1" i="0" dirty="0">
              <a:solidFill>
                <a:srgbClr val="333333"/>
              </a:solidFill>
              <a:effectLst/>
              <a:latin typeface="Meiryo" panose="020B0604030504040204" pitchFamily="34" charset="-128"/>
              <a:ea typeface="Meiryo" panose="020B0604030504040204" pitchFamily="34" charset="-128"/>
            </a:endParaRPr>
          </a:p>
          <a:p>
            <a:pPr algn="ctr"/>
            <a:r>
              <a:rPr lang="ja-JP" altLang="en-US" sz="800" b="0" i="0">
                <a:solidFill>
                  <a:srgbClr val="333333"/>
                </a:solidFill>
                <a:effectLst/>
                <a:latin typeface="Meiryo" panose="020B0604030504040204" pitchFamily="34" charset="-128"/>
                <a:ea typeface="Meiryo" panose="020B0604030504040204" pitchFamily="34" charset="-128"/>
              </a:rPr>
              <a:t>大学、高等学校等において、建築に闊する課程を修了してて卒業した後に建築に関して一定の実務経験を有するもの</a:t>
            </a:r>
            <a:endParaRPr lang="en-US" altLang="ja-JP" sz="800" b="0" i="0" dirty="0">
              <a:solidFill>
                <a:srgbClr val="333333"/>
              </a:solidFill>
              <a:effectLst/>
              <a:latin typeface="Meiryo" panose="020B0604030504040204" pitchFamily="34" charset="-128"/>
              <a:ea typeface="Meiryo" panose="020B0604030504040204" pitchFamily="34" charset="-128"/>
            </a:endParaRPr>
          </a:p>
          <a:p>
            <a:pPr algn="ctr"/>
            <a:r>
              <a:rPr lang="ja-JP" altLang="en-US" sz="800">
                <a:latin typeface="Meiryo" panose="020B0604030504040204" pitchFamily="34" charset="-128"/>
                <a:ea typeface="Meiryo" panose="020B0604030504040204" pitchFamily="34" charset="-128"/>
              </a:rPr>
              <a:t>建簗に闇して</a:t>
            </a:r>
            <a:r>
              <a:rPr lang="en" altLang="ja-JP" sz="800" dirty="0">
                <a:latin typeface="Meiryo" panose="020B0604030504040204" pitchFamily="34" charset="-128"/>
                <a:ea typeface="Meiryo" panose="020B0604030504040204" pitchFamily="34" charset="-128"/>
              </a:rPr>
              <a:t>11</a:t>
            </a:r>
            <a:r>
              <a:rPr lang="ja-JP" altLang="en-US" sz="800">
                <a:latin typeface="Meiryo" panose="020B0604030504040204" pitchFamily="34" charset="-128"/>
                <a:ea typeface="Meiryo" panose="020B0604030504040204" pitchFamily="34" charset="-128"/>
              </a:rPr>
              <a:t>年以上の経験を有する者</a:t>
            </a:r>
          </a:p>
        </p:txBody>
      </p:sp>
      <p:sp>
        <p:nvSpPr>
          <p:cNvPr id="37" name="テキスト ボックス 36">
            <a:extLst>
              <a:ext uri="{FF2B5EF4-FFF2-40B4-BE49-F238E27FC236}">
                <a16:creationId xmlns:a16="http://schemas.microsoft.com/office/drawing/2014/main" id="{049BF3C5-6C84-48E2-10E7-7D1612AAC219}"/>
              </a:ext>
            </a:extLst>
          </p:cNvPr>
          <p:cNvSpPr txBox="1"/>
          <p:nvPr/>
        </p:nvSpPr>
        <p:spPr>
          <a:xfrm>
            <a:off x="430688" y="6482040"/>
            <a:ext cx="6039352" cy="369332"/>
          </a:xfrm>
          <a:prstGeom prst="rect">
            <a:avLst/>
          </a:prstGeom>
          <a:solidFill>
            <a:schemeClr val="tx1"/>
          </a:solidFill>
        </p:spPr>
        <p:txBody>
          <a:bodyPr wrap="square">
            <a:spAutoFit/>
          </a:bodyPr>
          <a:lstStyle/>
          <a:p>
            <a:r>
              <a:rPr lang="ja-JP" altLang="en-US" b="1">
                <a:solidFill>
                  <a:schemeClr val="bg1"/>
                </a:solidFill>
                <a:latin typeface="Meiryo" panose="020B0604030504040204" pitchFamily="34" charset="-128"/>
                <a:ea typeface="Meiryo" panose="020B0604030504040204" pitchFamily="34" charset="-128"/>
              </a:rPr>
              <a:t>建築物石綿含有建材調査者（一般）</a:t>
            </a:r>
          </a:p>
        </p:txBody>
      </p:sp>
      <p:sp>
        <p:nvSpPr>
          <p:cNvPr id="39" name="テキスト ボックス 38">
            <a:extLst>
              <a:ext uri="{FF2B5EF4-FFF2-40B4-BE49-F238E27FC236}">
                <a16:creationId xmlns:a16="http://schemas.microsoft.com/office/drawing/2014/main" id="{24DA6635-2A61-447E-06E6-536BADADDB36}"/>
              </a:ext>
            </a:extLst>
          </p:cNvPr>
          <p:cNvSpPr txBox="1"/>
          <p:nvPr/>
        </p:nvSpPr>
        <p:spPr>
          <a:xfrm>
            <a:off x="430688" y="6933193"/>
            <a:ext cx="4464343" cy="553998"/>
          </a:xfrm>
          <a:prstGeom prst="rect">
            <a:avLst/>
          </a:prstGeom>
          <a:noFill/>
        </p:spPr>
        <p:txBody>
          <a:bodyPr wrap="square">
            <a:spAutoFit/>
          </a:bodyPr>
          <a:lstStyle/>
          <a:p>
            <a:r>
              <a:rPr lang="ja-JP" altLang="en-US" sz="1000" b="0" i="0">
                <a:solidFill>
                  <a:srgbClr val="000000"/>
                </a:solidFill>
                <a:effectLst/>
                <a:latin typeface="Meiryo" panose="020B0604030504040204" pitchFamily="34" charset="-128"/>
                <a:ea typeface="Meiryo" panose="020B0604030504040204" pitchFamily="34" charset="-128"/>
              </a:rPr>
              <a:t>「建築物」とは、全ての建築物をいい、建築物に設けるガス</a:t>
            </a:r>
            <a:endParaRPr lang="en-US" altLang="ja-JP" sz="1000" b="0" i="0" dirty="0">
              <a:solidFill>
                <a:srgbClr val="000000"/>
              </a:solidFill>
              <a:effectLst/>
              <a:latin typeface="Meiryo" panose="020B0604030504040204" pitchFamily="34" charset="-128"/>
              <a:ea typeface="Meiryo" panose="020B0604030504040204" pitchFamily="34" charset="-128"/>
            </a:endParaRPr>
          </a:p>
          <a:p>
            <a:r>
              <a:rPr lang="ja-JP" altLang="en-US" sz="1000" b="0" i="0">
                <a:solidFill>
                  <a:srgbClr val="000000"/>
                </a:solidFill>
                <a:effectLst/>
                <a:latin typeface="Meiryo" panose="020B0604030504040204" pitchFamily="34" charset="-128"/>
                <a:ea typeface="Meiryo" panose="020B0604030504040204" pitchFamily="34" charset="-128"/>
              </a:rPr>
              <a:t>若しくは電気の供給、給水、排水、換気、暖房、冷房、排煙</a:t>
            </a:r>
            <a:endParaRPr lang="en-US" altLang="ja-JP" sz="1000" b="0" i="0" dirty="0">
              <a:solidFill>
                <a:srgbClr val="000000"/>
              </a:solidFill>
              <a:effectLst/>
              <a:latin typeface="Meiryo" panose="020B0604030504040204" pitchFamily="34" charset="-128"/>
              <a:ea typeface="Meiryo" panose="020B0604030504040204" pitchFamily="34" charset="-128"/>
            </a:endParaRPr>
          </a:p>
          <a:p>
            <a:r>
              <a:rPr lang="ja-JP" altLang="en-US" sz="1000" b="0" i="0">
                <a:solidFill>
                  <a:srgbClr val="000000"/>
                </a:solidFill>
                <a:effectLst/>
                <a:latin typeface="Meiryo" panose="020B0604030504040204" pitchFamily="34" charset="-128"/>
                <a:ea typeface="Meiryo" panose="020B0604030504040204" pitchFamily="34" charset="-128"/>
              </a:rPr>
              <a:t>又は汚水処理の設備等の建築設備を含むもの</a:t>
            </a:r>
            <a:endParaRPr lang="ja-JP" altLang="en-US" sz="1000">
              <a:latin typeface="Meiryo" panose="020B0604030504040204" pitchFamily="34" charset="-128"/>
              <a:ea typeface="Meiryo" panose="020B0604030504040204" pitchFamily="34" charset="-128"/>
            </a:endParaRPr>
          </a:p>
        </p:txBody>
      </p:sp>
      <p:sp>
        <p:nvSpPr>
          <p:cNvPr id="40" name="テキスト ボックス 39">
            <a:extLst>
              <a:ext uri="{FF2B5EF4-FFF2-40B4-BE49-F238E27FC236}">
                <a16:creationId xmlns:a16="http://schemas.microsoft.com/office/drawing/2014/main" id="{7DED0EF9-313C-5D3D-57C0-D8AE41B7AFB2}"/>
              </a:ext>
            </a:extLst>
          </p:cNvPr>
          <p:cNvSpPr txBox="1"/>
          <p:nvPr/>
        </p:nvSpPr>
        <p:spPr>
          <a:xfrm>
            <a:off x="431203" y="7759349"/>
            <a:ext cx="6038837" cy="369332"/>
          </a:xfrm>
          <a:prstGeom prst="rect">
            <a:avLst/>
          </a:prstGeom>
          <a:solidFill>
            <a:schemeClr val="tx1"/>
          </a:solidFill>
        </p:spPr>
        <p:txBody>
          <a:bodyPr wrap="square">
            <a:spAutoFit/>
          </a:bodyPr>
          <a:lstStyle/>
          <a:p>
            <a:r>
              <a:rPr lang="ja-JP" altLang="en-US" b="1">
                <a:solidFill>
                  <a:schemeClr val="bg1"/>
                </a:solidFill>
                <a:latin typeface="Meiryo" panose="020B0604030504040204" pitchFamily="34" charset="-128"/>
                <a:ea typeface="Meiryo" panose="020B0604030504040204" pitchFamily="34" charset="-128"/>
              </a:rPr>
              <a:t>工作物石綿調査者講習</a:t>
            </a:r>
          </a:p>
        </p:txBody>
      </p:sp>
      <p:sp>
        <p:nvSpPr>
          <p:cNvPr id="41" name="テキスト ボックス 40">
            <a:extLst>
              <a:ext uri="{FF2B5EF4-FFF2-40B4-BE49-F238E27FC236}">
                <a16:creationId xmlns:a16="http://schemas.microsoft.com/office/drawing/2014/main" id="{AC52C771-0C5C-0564-6031-0331C1ADD888}"/>
              </a:ext>
            </a:extLst>
          </p:cNvPr>
          <p:cNvSpPr txBox="1"/>
          <p:nvPr/>
        </p:nvSpPr>
        <p:spPr>
          <a:xfrm>
            <a:off x="473417" y="8210502"/>
            <a:ext cx="3629250" cy="1323439"/>
          </a:xfrm>
          <a:prstGeom prst="rect">
            <a:avLst/>
          </a:prstGeom>
          <a:noFill/>
        </p:spPr>
        <p:txBody>
          <a:bodyPr wrap="square">
            <a:spAutoFit/>
          </a:bodyPr>
          <a:lstStyle/>
          <a:p>
            <a:r>
              <a:rPr lang="ja-JP" altLang="en-US" sz="1000" b="0" i="0">
                <a:solidFill>
                  <a:schemeClr val="tx1"/>
                </a:solidFill>
                <a:effectLst/>
                <a:latin typeface="Meiryo" panose="020B0604030504040204" pitchFamily="34" charset="-128"/>
                <a:ea typeface="Meiryo" panose="020B0604030504040204" pitchFamily="34" charset="-128"/>
              </a:rPr>
              <a:t>「工作物」とは、建築物以外のものであって、土地、建築物</a:t>
            </a:r>
            <a:endParaRPr lang="en-US" altLang="ja-JP" sz="1000" b="0" i="0" dirty="0">
              <a:solidFill>
                <a:schemeClr val="tx1"/>
              </a:solidFill>
              <a:effectLst/>
              <a:latin typeface="Meiryo" panose="020B0604030504040204" pitchFamily="34" charset="-128"/>
              <a:ea typeface="Meiryo" panose="020B0604030504040204" pitchFamily="34" charset="-128"/>
            </a:endParaRPr>
          </a:p>
          <a:p>
            <a:r>
              <a:rPr lang="ja-JP" altLang="en-US" sz="1000" b="0" i="0">
                <a:solidFill>
                  <a:schemeClr val="tx1"/>
                </a:solidFill>
                <a:effectLst/>
                <a:latin typeface="Meiryo" panose="020B0604030504040204" pitchFamily="34" charset="-128"/>
                <a:ea typeface="Meiryo" panose="020B0604030504040204" pitchFamily="34" charset="-128"/>
              </a:rPr>
              <a:t>又は工作物に設置されているもの又は設置されていたものの</a:t>
            </a:r>
            <a:endParaRPr lang="en-US" altLang="ja-JP" sz="1000" b="0" i="0" dirty="0">
              <a:solidFill>
                <a:schemeClr val="tx1"/>
              </a:solidFill>
              <a:effectLst/>
              <a:latin typeface="Meiryo" panose="020B0604030504040204" pitchFamily="34" charset="-128"/>
              <a:ea typeface="Meiryo" panose="020B0604030504040204" pitchFamily="34" charset="-128"/>
            </a:endParaRPr>
          </a:p>
          <a:p>
            <a:r>
              <a:rPr lang="ja-JP" altLang="en-US" sz="1000" b="0" i="0">
                <a:solidFill>
                  <a:schemeClr val="tx1"/>
                </a:solidFill>
                <a:effectLst/>
                <a:latin typeface="Meiryo" panose="020B0604030504040204" pitchFamily="34" charset="-128"/>
                <a:ea typeface="Meiryo" panose="020B0604030504040204" pitchFamily="34" charset="-128"/>
              </a:rPr>
              <a:t>全てをいい、例えば、煙突、サイロ、鉄骨架構、上下水道管</a:t>
            </a:r>
            <a:endParaRPr lang="en-US" altLang="ja-JP" sz="1000" b="0" i="0" dirty="0">
              <a:solidFill>
                <a:schemeClr val="tx1"/>
              </a:solidFill>
              <a:effectLst/>
              <a:latin typeface="Meiryo" panose="020B0604030504040204" pitchFamily="34" charset="-128"/>
              <a:ea typeface="Meiryo" panose="020B0604030504040204" pitchFamily="34" charset="-128"/>
            </a:endParaRPr>
          </a:p>
          <a:p>
            <a:r>
              <a:rPr lang="ja-JP" altLang="en-US" sz="1000" b="0" i="0">
                <a:solidFill>
                  <a:schemeClr val="tx1"/>
                </a:solidFill>
                <a:effectLst/>
                <a:latin typeface="Meiryo" panose="020B0604030504040204" pitchFamily="34" charset="-128"/>
                <a:ea typeface="Meiryo" panose="020B0604030504040204" pitchFamily="34" charset="-128"/>
              </a:rPr>
              <a:t>等の地下埋設物、化学プラント等、建築物内に設置された</a:t>
            </a:r>
            <a:endParaRPr lang="en-US" altLang="ja-JP" sz="1000" b="0" i="0" dirty="0">
              <a:solidFill>
                <a:schemeClr val="tx1"/>
              </a:solidFill>
              <a:effectLst/>
              <a:latin typeface="Meiryo" panose="020B0604030504040204" pitchFamily="34" charset="-128"/>
              <a:ea typeface="Meiryo" panose="020B0604030504040204" pitchFamily="34" charset="-128"/>
            </a:endParaRPr>
          </a:p>
          <a:p>
            <a:r>
              <a:rPr lang="ja-JP" altLang="en-US" sz="1000" b="0" i="0">
                <a:solidFill>
                  <a:schemeClr val="tx1"/>
                </a:solidFill>
                <a:effectLst/>
                <a:latin typeface="Meiryo" panose="020B0604030504040204" pitchFamily="34" charset="-128"/>
                <a:ea typeface="Meiryo" panose="020B0604030504040204" pitchFamily="34" charset="-128"/>
              </a:rPr>
              <a:t>ボイラー、非常用発電設備、エレベーター、エスカレーター</a:t>
            </a:r>
            <a:endParaRPr lang="en-US" altLang="ja-JP" sz="1000" b="0" i="0" dirty="0">
              <a:solidFill>
                <a:schemeClr val="tx1"/>
              </a:solidFill>
              <a:effectLst/>
              <a:latin typeface="Meiryo" panose="020B0604030504040204" pitchFamily="34" charset="-128"/>
              <a:ea typeface="Meiryo" panose="020B0604030504040204" pitchFamily="34" charset="-128"/>
            </a:endParaRPr>
          </a:p>
          <a:p>
            <a:r>
              <a:rPr lang="ja-JP" altLang="en-US" sz="1000" b="0" i="0">
                <a:solidFill>
                  <a:schemeClr val="tx1"/>
                </a:solidFill>
                <a:effectLst/>
                <a:latin typeface="Meiryo" panose="020B0604030504040204" pitchFamily="34" charset="-128"/>
                <a:ea typeface="Meiryo" panose="020B0604030504040204" pitchFamily="34" charset="-128"/>
              </a:rPr>
              <a:t>等又は製造若しくは発電等に関連する反応槽、貯蔵設備、</a:t>
            </a:r>
            <a:endParaRPr lang="en-US" altLang="ja-JP" sz="1000" b="0" i="0" dirty="0">
              <a:solidFill>
                <a:schemeClr val="tx1"/>
              </a:solidFill>
              <a:effectLst/>
              <a:latin typeface="Meiryo" panose="020B0604030504040204" pitchFamily="34" charset="-128"/>
              <a:ea typeface="Meiryo" panose="020B0604030504040204" pitchFamily="34" charset="-128"/>
            </a:endParaRPr>
          </a:p>
          <a:p>
            <a:r>
              <a:rPr lang="ja-JP" altLang="en-US" sz="1000" b="0" i="0">
                <a:solidFill>
                  <a:schemeClr val="tx1"/>
                </a:solidFill>
                <a:effectLst/>
                <a:latin typeface="Meiryo" panose="020B0604030504040204" pitchFamily="34" charset="-128"/>
                <a:ea typeface="Meiryo" panose="020B0604030504040204" pitchFamily="34" charset="-128"/>
              </a:rPr>
              <a:t>発電設備、焼却設備等及びこれらの間を接続する配管等の</a:t>
            </a:r>
            <a:endParaRPr lang="en-US" altLang="ja-JP" sz="1000" b="0" i="0" dirty="0">
              <a:solidFill>
                <a:schemeClr val="tx1"/>
              </a:solidFill>
              <a:effectLst/>
              <a:latin typeface="Meiryo" panose="020B0604030504040204" pitchFamily="34" charset="-128"/>
              <a:ea typeface="Meiryo" panose="020B0604030504040204" pitchFamily="34" charset="-128"/>
            </a:endParaRPr>
          </a:p>
          <a:p>
            <a:r>
              <a:rPr lang="ja-JP" altLang="en-US" sz="1000" b="0" i="0">
                <a:solidFill>
                  <a:schemeClr val="tx1"/>
                </a:solidFill>
                <a:effectLst/>
                <a:latin typeface="Meiryo" panose="020B0604030504040204" pitchFamily="34" charset="-128"/>
                <a:ea typeface="Meiryo" panose="020B0604030504040204" pitchFamily="34" charset="-128"/>
              </a:rPr>
              <a:t>設備等</a:t>
            </a:r>
            <a:endParaRPr lang="ja-JP" altLang="en-US" sz="1000" b="0">
              <a:solidFill>
                <a:schemeClr val="tx1"/>
              </a:solidFill>
              <a:latin typeface="Meiryo" panose="020B0604030504040204" pitchFamily="34" charset="-128"/>
              <a:ea typeface="Meiryo" panose="020B0604030504040204" pitchFamily="34" charset="-128"/>
            </a:endParaRPr>
          </a:p>
        </p:txBody>
      </p:sp>
      <p:grpSp>
        <p:nvGrpSpPr>
          <p:cNvPr id="57" name="グループ化 56">
            <a:extLst>
              <a:ext uri="{FF2B5EF4-FFF2-40B4-BE49-F238E27FC236}">
                <a16:creationId xmlns:a16="http://schemas.microsoft.com/office/drawing/2014/main" id="{D01697EB-78EA-2505-DE25-4CB515338179}"/>
              </a:ext>
            </a:extLst>
          </p:cNvPr>
          <p:cNvGrpSpPr/>
          <p:nvPr/>
        </p:nvGrpSpPr>
        <p:grpSpPr>
          <a:xfrm>
            <a:off x="4652392" y="6278825"/>
            <a:ext cx="807748" cy="793905"/>
            <a:chOff x="4414552" y="6257379"/>
            <a:chExt cx="807748" cy="793905"/>
          </a:xfrm>
        </p:grpSpPr>
        <p:grpSp>
          <p:nvGrpSpPr>
            <p:cNvPr id="54" name="グループ化 53">
              <a:extLst>
                <a:ext uri="{FF2B5EF4-FFF2-40B4-BE49-F238E27FC236}">
                  <a16:creationId xmlns:a16="http://schemas.microsoft.com/office/drawing/2014/main" id="{C19CBAFD-DC25-0525-0304-ADEACC2FD62B}"/>
                </a:ext>
              </a:extLst>
            </p:cNvPr>
            <p:cNvGrpSpPr/>
            <p:nvPr/>
          </p:nvGrpSpPr>
          <p:grpSpPr>
            <a:xfrm>
              <a:off x="4414552" y="6257379"/>
              <a:ext cx="793905" cy="793905"/>
              <a:chOff x="4262361" y="6244613"/>
              <a:chExt cx="1185248" cy="1185248"/>
            </a:xfrm>
          </p:grpSpPr>
          <p:sp>
            <p:nvSpPr>
              <p:cNvPr id="49" name="円/楕円 48">
                <a:extLst>
                  <a:ext uri="{FF2B5EF4-FFF2-40B4-BE49-F238E27FC236}">
                    <a16:creationId xmlns:a16="http://schemas.microsoft.com/office/drawing/2014/main" id="{6F9641E8-89BC-63C5-7878-D5AF66D690E1}"/>
                  </a:ext>
                </a:extLst>
              </p:cNvPr>
              <p:cNvSpPr/>
              <p:nvPr userDrawn="1"/>
            </p:nvSpPr>
            <p:spPr>
              <a:xfrm>
                <a:off x="4262361" y="6244613"/>
                <a:ext cx="1185248" cy="1185248"/>
              </a:xfrm>
              <a:prstGeom prst="ellipse">
                <a:avLst/>
              </a:prstGeom>
              <a:solidFill>
                <a:srgbClr val="FF0000"/>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800"/>
              </a:p>
            </p:txBody>
          </p:sp>
          <p:cxnSp>
            <p:nvCxnSpPr>
              <p:cNvPr id="51" name="直線コネクタ 50">
                <a:extLst>
                  <a:ext uri="{FF2B5EF4-FFF2-40B4-BE49-F238E27FC236}">
                    <a16:creationId xmlns:a16="http://schemas.microsoft.com/office/drawing/2014/main" id="{055469FD-B2EA-9F57-4709-709587E23503}"/>
                  </a:ext>
                </a:extLst>
              </p:cNvPr>
              <p:cNvCxnSpPr>
                <a:cxnSpLocks/>
              </p:cNvCxnSpPr>
              <p:nvPr/>
            </p:nvCxnSpPr>
            <p:spPr>
              <a:xfrm>
                <a:off x="4262361" y="6765390"/>
                <a:ext cx="1185248"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sp>
          <p:nvSpPr>
            <p:cNvPr id="50" name="テキスト ボックス 49">
              <a:extLst>
                <a:ext uri="{FF2B5EF4-FFF2-40B4-BE49-F238E27FC236}">
                  <a16:creationId xmlns:a16="http://schemas.microsoft.com/office/drawing/2014/main" id="{31371AFC-B18B-D870-C9F6-C66C47710B97}"/>
                </a:ext>
              </a:extLst>
            </p:cNvPr>
            <p:cNvSpPr txBox="1"/>
            <p:nvPr userDrawn="1"/>
          </p:nvSpPr>
          <p:spPr>
            <a:xfrm>
              <a:off x="4414552" y="6297231"/>
              <a:ext cx="793905" cy="338554"/>
            </a:xfrm>
            <a:prstGeom prst="rect">
              <a:avLst/>
            </a:prstGeom>
            <a:noFill/>
          </p:spPr>
          <p:txBody>
            <a:bodyPr wrap="square">
              <a:spAutoFit/>
            </a:bodyPr>
            <a:lstStyle/>
            <a:p>
              <a:pPr algn="ctr"/>
              <a:r>
                <a:rPr lang="ja-JP" altLang="en-US" sz="800" b="1" i="0">
                  <a:solidFill>
                    <a:schemeClr val="bg1"/>
                  </a:solidFill>
                  <a:effectLst/>
                  <a:latin typeface="Meiryo" panose="020B0604030504040204" pitchFamily="34" charset="-128"/>
                  <a:ea typeface="Meiryo" panose="020B0604030504040204" pitchFamily="34" charset="-128"/>
                </a:rPr>
                <a:t>すでに</a:t>
              </a:r>
              <a:endParaRPr lang="en-US" altLang="ja-JP" sz="800" b="1" i="0" dirty="0">
                <a:solidFill>
                  <a:schemeClr val="bg1"/>
                </a:solidFill>
                <a:effectLst/>
                <a:latin typeface="Meiryo" panose="020B0604030504040204" pitchFamily="34" charset="-128"/>
                <a:ea typeface="Meiryo" panose="020B0604030504040204" pitchFamily="34" charset="-128"/>
              </a:endParaRPr>
            </a:p>
            <a:p>
              <a:pPr algn="ctr"/>
              <a:r>
                <a:rPr lang="ja-JP" altLang="en-US" sz="800" b="1" i="0">
                  <a:solidFill>
                    <a:schemeClr val="bg1"/>
                  </a:solidFill>
                  <a:effectLst/>
                  <a:latin typeface="Meiryo" panose="020B0604030504040204" pitchFamily="34" charset="-128"/>
                  <a:ea typeface="Meiryo" panose="020B0604030504040204" pitchFamily="34" charset="-128"/>
                </a:rPr>
                <a:t>施行済</a:t>
              </a:r>
              <a:endParaRPr lang="ja-JP" altLang="en-US" sz="800" b="1">
                <a:solidFill>
                  <a:schemeClr val="bg1"/>
                </a:solidFill>
                <a:latin typeface="Meiryo" panose="020B0604030504040204" pitchFamily="34" charset="-128"/>
                <a:ea typeface="Meiryo" panose="020B0604030504040204" pitchFamily="34" charset="-128"/>
              </a:endParaRPr>
            </a:p>
          </p:txBody>
        </p:sp>
        <p:sp>
          <p:nvSpPr>
            <p:cNvPr id="55" name="テキスト ボックス 54">
              <a:extLst>
                <a:ext uri="{FF2B5EF4-FFF2-40B4-BE49-F238E27FC236}">
                  <a16:creationId xmlns:a16="http://schemas.microsoft.com/office/drawing/2014/main" id="{4A01BB05-0E8B-182F-A9BD-21441E47ED24}"/>
                </a:ext>
              </a:extLst>
            </p:cNvPr>
            <p:cNvSpPr txBox="1"/>
            <p:nvPr/>
          </p:nvSpPr>
          <p:spPr>
            <a:xfrm>
              <a:off x="4428395" y="6620539"/>
              <a:ext cx="793905" cy="338554"/>
            </a:xfrm>
            <a:prstGeom prst="rect">
              <a:avLst/>
            </a:prstGeom>
            <a:noFill/>
          </p:spPr>
          <p:txBody>
            <a:bodyPr wrap="square">
              <a:spAutoFit/>
            </a:bodyPr>
            <a:lstStyle/>
            <a:p>
              <a:pPr algn="ctr"/>
              <a:r>
                <a:rPr lang="en-US" altLang="ja-JP" sz="800" b="1" i="0" dirty="0">
                  <a:solidFill>
                    <a:schemeClr val="bg1"/>
                  </a:solidFill>
                  <a:effectLst/>
                  <a:latin typeface="Meiryo" panose="020B0604030504040204" pitchFamily="34" charset="-128"/>
                  <a:ea typeface="Meiryo" panose="020B0604030504040204" pitchFamily="34" charset="-128"/>
                </a:rPr>
                <a:t>2023</a:t>
              </a:r>
              <a:r>
                <a:rPr lang="ja-JP" altLang="en-US" sz="800" b="1" i="0">
                  <a:solidFill>
                    <a:schemeClr val="bg1"/>
                  </a:solidFill>
                  <a:effectLst/>
                  <a:latin typeface="Meiryo" panose="020B0604030504040204" pitchFamily="34" charset="-128"/>
                  <a:ea typeface="Meiryo" panose="020B0604030504040204" pitchFamily="34" charset="-128"/>
                </a:rPr>
                <a:t>年</a:t>
              </a:r>
              <a:endParaRPr lang="en-US" altLang="ja-JP" sz="800" b="1" dirty="0">
                <a:solidFill>
                  <a:schemeClr val="bg1"/>
                </a:solidFill>
                <a:latin typeface="Meiryo" panose="020B0604030504040204" pitchFamily="34" charset="-128"/>
                <a:ea typeface="Meiryo" panose="020B0604030504040204" pitchFamily="34" charset="-128"/>
              </a:endParaRPr>
            </a:p>
            <a:p>
              <a:pPr algn="ctr"/>
              <a:r>
                <a:rPr lang="ja-JP" altLang="en-US" sz="800" b="1">
                  <a:solidFill>
                    <a:schemeClr val="bg1"/>
                  </a:solidFill>
                  <a:latin typeface="Meiryo" panose="020B0604030504040204" pitchFamily="34" charset="-128"/>
                  <a:ea typeface="Meiryo" panose="020B0604030504040204" pitchFamily="34" charset="-128"/>
                </a:rPr>
                <a:t>から</a:t>
              </a:r>
            </a:p>
          </p:txBody>
        </p:sp>
      </p:grpSp>
      <p:grpSp>
        <p:nvGrpSpPr>
          <p:cNvPr id="58" name="グループ化 57">
            <a:extLst>
              <a:ext uri="{FF2B5EF4-FFF2-40B4-BE49-F238E27FC236}">
                <a16:creationId xmlns:a16="http://schemas.microsoft.com/office/drawing/2014/main" id="{7FE457E8-4588-3C4B-45E0-E93BE4BFF925}"/>
              </a:ext>
            </a:extLst>
          </p:cNvPr>
          <p:cNvGrpSpPr/>
          <p:nvPr/>
        </p:nvGrpSpPr>
        <p:grpSpPr>
          <a:xfrm>
            <a:off x="4666235" y="7568294"/>
            <a:ext cx="793905" cy="793905"/>
            <a:chOff x="4414552" y="6257379"/>
            <a:chExt cx="793905" cy="793905"/>
          </a:xfrm>
        </p:grpSpPr>
        <p:sp>
          <p:nvSpPr>
            <p:cNvPr id="62" name="円/楕円 61">
              <a:extLst>
                <a:ext uri="{FF2B5EF4-FFF2-40B4-BE49-F238E27FC236}">
                  <a16:creationId xmlns:a16="http://schemas.microsoft.com/office/drawing/2014/main" id="{5AEA1F84-0B89-ADA3-ECE6-ADCC5A7CAC45}"/>
                </a:ext>
              </a:extLst>
            </p:cNvPr>
            <p:cNvSpPr/>
            <p:nvPr userDrawn="1"/>
          </p:nvSpPr>
          <p:spPr>
            <a:xfrm>
              <a:off x="4414552" y="6257379"/>
              <a:ext cx="793905" cy="793905"/>
            </a:xfrm>
            <a:prstGeom prst="ellipse">
              <a:avLst/>
            </a:prstGeom>
            <a:solidFill>
              <a:schemeClr val="accent5"/>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800"/>
            </a:p>
          </p:txBody>
        </p:sp>
        <p:sp>
          <p:nvSpPr>
            <p:cNvPr id="61" name="テキスト ボックス 60">
              <a:extLst>
                <a:ext uri="{FF2B5EF4-FFF2-40B4-BE49-F238E27FC236}">
                  <a16:creationId xmlns:a16="http://schemas.microsoft.com/office/drawing/2014/main" id="{AE5AE2CA-CA3D-C1DE-F949-04301C76E799}"/>
                </a:ext>
              </a:extLst>
            </p:cNvPr>
            <p:cNvSpPr txBox="1"/>
            <p:nvPr/>
          </p:nvSpPr>
          <p:spPr>
            <a:xfrm>
              <a:off x="4414552" y="6448434"/>
              <a:ext cx="793905" cy="461665"/>
            </a:xfrm>
            <a:prstGeom prst="rect">
              <a:avLst/>
            </a:prstGeom>
            <a:noFill/>
          </p:spPr>
          <p:txBody>
            <a:bodyPr wrap="square">
              <a:spAutoFit/>
            </a:bodyPr>
            <a:lstStyle/>
            <a:p>
              <a:pPr algn="ctr"/>
              <a:r>
                <a:rPr lang="en-US" altLang="ja-JP" sz="1200" b="1" i="0" dirty="0">
                  <a:solidFill>
                    <a:schemeClr val="bg1"/>
                  </a:solidFill>
                  <a:effectLst/>
                  <a:latin typeface="Meiryo" panose="020B0604030504040204" pitchFamily="34" charset="-128"/>
                  <a:ea typeface="Meiryo" panose="020B0604030504040204" pitchFamily="34" charset="-128"/>
                </a:rPr>
                <a:t>2026</a:t>
              </a:r>
              <a:r>
                <a:rPr lang="ja-JP" altLang="en-US" sz="1200" b="1" i="0">
                  <a:solidFill>
                    <a:schemeClr val="bg1"/>
                  </a:solidFill>
                  <a:effectLst/>
                  <a:latin typeface="Meiryo" panose="020B0604030504040204" pitchFamily="34" charset="-128"/>
                  <a:ea typeface="Meiryo" panose="020B0604030504040204" pitchFamily="34" charset="-128"/>
                </a:rPr>
                <a:t>年</a:t>
              </a:r>
              <a:endParaRPr lang="en-US" altLang="ja-JP" sz="1200" b="1" i="0" dirty="0">
                <a:solidFill>
                  <a:schemeClr val="bg1"/>
                </a:solidFill>
                <a:effectLst/>
                <a:latin typeface="Meiryo" panose="020B0604030504040204" pitchFamily="34" charset="-128"/>
                <a:ea typeface="Meiryo" panose="020B0604030504040204" pitchFamily="34" charset="-128"/>
              </a:endParaRPr>
            </a:p>
            <a:p>
              <a:pPr algn="ctr"/>
              <a:r>
                <a:rPr lang="ja-JP" altLang="en-US" sz="1200" b="1">
                  <a:solidFill>
                    <a:schemeClr val="bg1"/>
                  </a:solidFill>
                  <a:latin typeface="Meiryo" panose="020B0604030504040204" pitchFamily="34" charset="-128"/>
                  <a:ea typeface="Meiryo" panose="020B0604030504040204" pitchFamily="34" charset="-128"/>
                </a:rPr>
                <a:t>施行</a:t>
              </a:r>
            </a:p>
          </p:txBody>
        </p:sp>
      </p:grpSp>
      <p:grpSp>
        <p:nvGrpSpPr>
          <p:cNvPr id="68" name="グループ化 67">
            <a:extLst>
              <a:ext uri="{FF2B5EF4-FFF2-40B4-BE49-F238E27FC236}">
                <a16:creationId xmlns:a16="http://schemas.microsoft.com/office/drawing/2014/main" id="{3B584D3B-6673-61F1-1E3E-713280357D2E}"/>
              </a:ext>
            </a:extLst>
          </p:cNvPr>
          <p:cNvGrpSpPr/>
          <p:nvPr/>
        </p:nvGrpSpPr>
        <p:grpSpPr>
          <a:xfrm>
            <a:off x="4095428" y="8553254"/>
            <a:ext cx="2729424" cy="1234467"/>
            <a:chOff x="4095428" y="8553254"/>
            <a:chExt cx="2729424" cy="1234467"/>
          </a:xfrm>
        </p:grpSpPr>
        <p:sp>
          <p:nvSpPr>
            <p:cNvPr id="65" name="テキスト ボックス 64">
              <a:extLst>
                <a:ext uri="{FF2B5EF4-FFF2-40B4-BE49-F238E27FC236}">
                  <a16:creationId xmlns:a16="http://schemas.microsoft.com/office/drawing/2014/main" id="{EC0C0085-03F7-2B57-2288-434A555B29FA}"/>
                </a:ext>
              </a:extLst>
            </p:cNvPr>
            <p:cNvSpPr txBox="1"/>
            <p:nvPr/>
          </p:nvSpPr>
          <p:spPr>
            <a:xfrm>
              <a:off x="4095428" y="8780771"/>
              <a:ext cx="2729424" cy="307777"/>
            </a:xfrm>
            <a:prstGeom prst="rect">
              <a:avLst/>
            </a:prstGeom>
            <a:noFill/>
          </p:spPr>
          <p:txBody>
            <a:bodyPr wrap="square">
              <a:spAutoFit/>
            </a:bodyPr>
            <a:lstStyle/>
            <a:p>
              <a:pPr algn="ctr"/>
              <a:r>
                <a:rPr lang="ja-JP" altLang="en-US" sz="1400" b="1">
                  <a:latin typeface="Meiryo" panose="020B0604030504040204" pitchFamily="34" charset="-128"/>
                  <a:ea typeface="Meiryo" panose="020B0604030504040204" pitchFamily="34" charset="-128"/>
                </a:rPr>
                <a:t>登録教習機関</a:t>
              </a:r>
            </a:p>
          </p:txBody>
        </p:sp>
        <p:pic>
          <p:nvPicPr>
            <p:cNvPr id="66" name="図 65" descr="テキスト&#10;&#10;中程度の精度で自動的に生成された説明">
              <a:extLst>
                <a:ext uri="{FF2B5EF4-FFF2-40B4-BE49-F238E27FC236}">
                  <a16:creationId xmlns:a16="http://schemas.microsoft.com/office/drawing/2014/main" id="{C08D89E0-FB6A-0996-F656-2DC0C98321D0}"/>
                </a:ext>
              </a:extLst>
            </p:cNvPr>
            <p:cNvPicPr>
              <a:picLocks noChangeAspect="1"/>
            </p:cNvPicPr>
            <p:nvPr/>
          </p:nvPicPr>
          <p:blipFill>
            <a:blip r:embed="rId2"/>
            <a:stretch>
              <a:fillRect/>
            </a:stretch>
          </p:blipFill>
          <p:spPr>
            <a:xfrm>
              <a:off x="4156033" y="9026992"/>
              <a:ext cx="2608215" cy="760729"/>
            </a:xfrm>
            <a:prstGeom prst="rect">
              <a:avLst/>
            </a:prstGeom>
          </p:spPr>
        </p:pic>
        <p:sp>
          <p:nvSpPr>
            <p:cNvPr id="67" name="テキスト ボックス 66">
              <a:extLst>
                <a:ext uri="{FF2B5EF4-FFF2-40B4-BE49-F238E27FC236}">
                  <a16:creationId xmlns:a16="http://schemas.microsoft.com/office/drawing/2014/main" id="{7BDE114E-80B4-6DEB-832F-348B8DE47355}"/>
                </a:ext>
              </a:extLst>
            </p:cNvPr>
            <p:cNvSpPr txBox="1"/>
            <p:nvPr/>
          </p:nvSpPr>
          <p:spPr>
            <a:xfrm>
              <a:off x="4095428" y="8553254"/>
              <a:ext cx="2729424" cy="246221"/>
            </a:xfrm>
            <a:prstGeom prst="rect">
              <a:avLst/>
            </a:prstGeom>
            <a:noFill/>
          </p:spPr>
          <p:txBody>
            <a:bodyPr wrap="square">
              <a:spAutoFit/>
            </a:bodyPr>
            <a:lstStyle/>
            <a:p>
              <a:pPr algn="ctr"/>
              <a:r>
                <a:rPr lang="ja-JP" altLang="en-US" sz="1000" b="0">
                  <a:latin typeface="Meiryo" panose="020B0604030504040204" pitchFamily="34" charset="-128"/>
                  <a:ea typeface="Meiryo" panose="020B0604030504040204" pitchFamily="34" charset="-128"/>
                </a:rPr>
                <a:t>お問い合わせ　お申し込みは</a:t>
              </a:r>
            </a:p>
          </p:txBody>
        </p:sp>
      </p:grpSp>
    </p:spTree>
    <p:extLst>
      <p:ext uri="{BB962C8B-B14F-4D97-AF65-F5344CB8AC3E}">
        <p14:creationId xmlns:p14="http://schemas.microsoft.com/office/powerpoint/2010/main" val="381010972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23</TotalTime>
  <Words>328</Words>
  <Application>Microsoft Macintosh PowerPoint</Application>
  <PresentationFormat>A4 210 x 297 mm</PresentationFormat>
  <Paragraphs>42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高太郎 五十嵐</dc:creator>
  <cp:lastModifiedBy>高太郎 五十嵐</cp:lastModifiedBy>
  <cp:revision>1</cp:revision>
  <dcterms:created xsi:type="dcterms:W3CDTF">2025-06-19T06:13:26Z</dcterms:created>
  <dcterms:modified xsi:type="dcterms:W3CDTF">2025-06-19T06:36:49Z</dcterms:modified>
</cp:coreProperties>
</file>